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51"/>
  </p:notesMasterIdLst>
  <p:sldIdLst>
    <p:sldId id="264" r:id="rId2"/>
    <p:sldId id="513" r:id="rId3"/>
    <p:sldId id="517" r:id="rId4"/>
    <p:sldId id="478" r:id="rId5"/>
    <p:sldId id="314" r:id="rId6"/>
    <p:sldId id="512" r:id="rId7"/>
    <p:sldId id="306" r:id="rId8"/>
    <p:sldId id="279" r:id="rId9"/>
    <p:sldId id="294" r:id="rId10"/>
    <p:sldId id="282" r:id="rId11"/>
    <p:sldId id="295" r:id="rId12"/>
    <p:sldId id="283" r:id="rId13"/>
    <p:sldId id="292" r:id="rId14"/>
    <p:sldId id="293" r:id="rId15"/>
    <p:sldId id="479" r:id="rId16"/>
    <p:sldId id="347" r:id="rId17"/>
    <p:sldId id="383" r:id="rId18"/>
    <p:sldId id="384" r:id="rId19"/>
    <p:sldId id="361" r:id="rId20"/>
    <p:sldId id="362" r:id="rId21"/>
    <p:sldId id="348" r:id="rId22"/>
    <p:sldId id="382" r:id="rId23"/>
    <p:sldId id="389" r:id="rId24"/>
    <p:sldId id="385" r:id="rId25"/>
    <p:sldId id="390" r:id="rId26"/>
    <p:sldId id="398" r:id="rId27"/>
    <p:sldId id="391" r:id="rId28"/>
    <p:sldId id="392" r:id="rId29"/>
    <p:sldId id="394" r:id="rId30"/>
    <p:sldId id="504" r:id="rId31"/>
    <p:sldId id="505" r:id="rId32"/>
    <p:sldId id="506" r:id="rId33"/>
    <p:sldId id="518" r:id="rId34"/>
    <p:sldId id="265" r:id="rId35"/>
    <p:sldId id="267" r:id="rId36"/>
    <p:sldId id="268" r:id="rId37"/>
    <p:sldId id="519" r:id="rId38"/>
    <p:sldId id="388" r:id="rId39"/>
    <p:sldId id="270" r:id="rId40"/>
    <p:sldId id="451" r:id="rId41"/>
    <p:sldId id="271" r:id="rId42"/>
    <p:sldId id="272" r:id="rId43"/>
    <p:sldId id="507" r:id="rId44"/>
    <p:sldId id="503" r:id="rId45"/>
    <p:sldId id="510" r:id="rId46"/>
    <p:sldId id="509" r:id="rId47"/>
    <p:sldId id="511" r:id="rId48"/>
    <p:sldId id="515" r:id="rId49"/>
    <p:sldId id="51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6"/>
    <a:srgbClr val="ECECE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7"/>
  </p:normalViewPr>
  <p:slideViewPr>
    <p:cSldViewPr snapToGrid="0" snapToObjects="1" showGuides="1">
      <p:cViewPr>
        <p:scale>
          <a:sx n="98" d="100"/>
          <a:sy n="98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27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5" Type="http://schemas.openxmlformats.org/officeDocument/2006/relationships/image" Target="../media/image9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0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18:  Perceptron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5 (209) due on Wednesday 11:59 pm, Nov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Section on Trees is on Wednesday  Nov 13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45933" y="3145846"/>
            <a:ext cx="6350000" cy="3568700"/>
            <a:chOff x="3445933" y="3145846"/>
            <a:chExt cx="6350000" cy="3568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5933" y="3145846"/>
              <a:ext cx="6350000" cy="35687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608678">
              <a:off x="7287434" y="3729064"/>
              <a:ext cx="2277111" cy="1556655"/>
            </a:xfrm>
            <a:prstGeom prst="rect">
              <a:avLst/>
            </a:prstGeom>
            <a:solidFill>
              <a:srgbClr val="F7F8F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HW7</a:t>
              </a:r>
            </a:p>
            <a:p>
              <a:pPr algn="ctr"/>
              <a:r>
                <a:rPr lang="en-US" sz="3200" dirty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i</a:t>
              </a:r>
              <a:r>
                <a:rPr lang="en-US" sz="3200" dirty="0" smtClean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s near</a:t>
              </a:r>
              <a:endParaRPr lang="en-US" sz="3200" dirty="0">
                <a:solidFill>
                  <a:sysClr val="windowText" lastClr="00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9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Multi-Layer Perceptron (MLP)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33" y="983807"/>
            <a:ext cx="9618134" cy="40464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66B781-2025-0A45-8A51-B8E5C279C9B2}"/>
              </a:ext>
            </a:extLst>
          </p:cNvPr>
          <p:cNvSpPr txBox="1"/>
          <p:nvPr/>
        </p:nvSpPr>
        <p:spPr>
          <a:xfrm>
            <a:off x="1236132" y="4950863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46300"/>
            <a:ext cx="6381749" cy="425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52" y="1408352"/>
            <a:ext cx="6143508" cy="40956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</a:t>
            </a:r>
            <a:r>
              <a:rPr lang="en-US" dirty="0" smtClean="0"/>
              <a:t>’)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1795" b="-7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83AA1A23-EF89-B34F-A493-C4E1F6EE7B98}"/>
                  </a:ext>
                </a:extLst>
              </p:cNvPr>
              <p:cNvSpPr/>
              <p:nvPr/>
            </p:nvSpPr>
            <p:spPr>
              <a:xfrm>
                <a:off x="8830450" y="1735898"/>
                <a:ext cx="3225334" cy="4462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1735898"/>
                <a:ext cx="3225334" cy="446276"/>
              </a:xfrm>
              <a:prstGeom prst="rect">
                <a:avLst/>
              </a:prstGeom>
              <a:blipFill rotWithShape="0">
                <a:blip r:embed="rId14"/>
                <a:stretch>
                  <a:fillRect t="-74026" b="-7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xmlns="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xmlns="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xmlns="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xmlns="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xmlns="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xmlns="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xmlns="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xmlns="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xmlns="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xmlns="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xmlns="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xmlns="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xmlns="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xmlns="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xmlns="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xmlns="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xmlns="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single neuron can be a logistic regression unit. We will soon see other </a:t>
            </a:r>
            <a:r>
              <a:rPr lang="en-US" sz="2400" dirty="0" smtClean="0"/>
              <a:t>choices.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is a combination of logistic regression (or other types) </a:t>
            </a:r>
            <a:r>
              <a:rPr lang="en-US" sz="2400" dirty="0" smtClean="0"/>
              <a:t>units.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can approximate non-linear </a:t>
            </a:r>
            <a:r>
              <a:rPr lang="en-US" sz="2400" dirty="0" smtClean="0"/>
              <a:t>functions.</a:t>
            </a:r>
            <a:endParaRPr lang="en-US" sz="2400" dirty="0" smtClean="0"/>
          </a:p>
          <a:p>
            <a:pPr marL="12700"/>
            <a:r>
              <a:rPr lang="en-US" sz="2400" b="1" dirty="0" smtClean="0"/>
              <a:t>Next Lecture: </a:t>
            </a:r>
            <a:endParaRPr lang="en-US" sz="2400" b="1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What kind of activations, how </a:t>
            </a:r>
            <a:r>
              <a:rPr lang="en-US" sz="2400" dirty="0" smtClean="0"/>
              <a:t>many </a:t>
            </a:r>
            <a:r>
              <a:rPr lang="en-US" sz="2400" dirty="0" smtClean="0"/>
              <a:t>neurons, how many layers, output unit and loss function?</a:t>
            </a:r>
            <a:endParaRPr lang="en-US" sz="2400" dirty="0" smtClean="0"/>
          </a:p>
          <a:p>
            <a:pPr marL="12700"/>
            <a:r>
              <a:rPr lang="en-US" sz="2400" b="1" dirty="0" smtClean="0"/>
              <a:t>Following two lecture on NN</a:t>
            </a:r>
            <a:r>
              <a:rPr lang="en-US" sz="2400" b="1" dirty="0" smtClean="0"/>
              <a:t>:</a:t>
            </a:r>
            <a:endParaRPr lang="en-US" sz="2400" b="1" dirty="0" smtClean="0"/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How do we estimate </a:t>
            </a:r>
            <a:r>
              <a:rPr lang="en-US" sz="2400" dirty="0" smtClean="0"/>
              <a:t>the weights </a:t>
            </a:r>
            <a:r>
              <a:rPr lang="en-US" sz="2400" dirty="0" smtClean="0"/>
              <a:t>and </a:t>
            </a:r>
            <a:r>
              <a:rPr lang="en-US" sz="2400" dirty="0" smtClean="0"/>
              <a:t>biases? </a:t>
            </a:r>
            <a:endParaRPr lang="en-US" sz="2400" dirty="0" smtClean="0"/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How to </a:t>
            </a:r>
            <a:r>
              <a:rPr lang="en-US" sz="2400" dirty="0"/>
              <a:t>r</a:t>
            </a:r>
            <a:r>
              <a:rPr lang="en-US" sz="2400" dirty="0" smtClean="0"/>
              <a:t>egularize </a:t>
            </a:r>
            <a:r>
              <a:rPr lang="en-US" sz="2400" dirty="0" smtClean="0"/>
              <a:t>Neural </a:t>
            </a:r>
            <a:r>
              <a:rPr lang="en-US" sz="2400" dirty="0" smtClean="0"/>
              <a:t>Networks.</a:t>
            </a:r>
            <a:endParaRPr lang="en-US" sz="2400" dirty="0"/>
          </a:p>
          <a:p>
            <a:pPr marL="1039813" indent="-1588"/>
            <a:r>
              <a:rPr lang="en-US" sz="2400" dirty="0" smtClean="0"/>
              <a:t>	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Quiz (survey) </a:t>
            </a:r>
          </a:p>
          <a:p>
            <a:endParaRPr lang="en-US" sz="2400" dirty="0"/>
          </a:p>
          <a:p>
            <a:r>
              <a:rPr lang="en-US" sz="2400" dirty="0" smtClean="0"/>
              <a:t>And two super cool ED exercises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Lecture1_Introduction_tanner</Template>
  <TotalTime>24920</TotalTime>
  <Words>1830</Words>
  <Application>Microsoft Macintosh PowerPoint</Application>
  <PresentationFormat>Widescreen</PresentationFormat>
  <Paragraphs>436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Cambria Math</vt:lpstr>
      <vt:lpstr>Comic Sans MS</vt:lpstr>
      <vt:lpstr>Karla</vt:lpstr>
      <vt:lpstr>Mangal</vt:lpstr>
      <vt:lpstr>Arial</vt:lpstr>
      <vt:lpstr>GEC_template</vt:lpstr>
      <vt:lpstr>Lecture 18:  Perceptron</vt:lpstr>
      <vt:lpstr>PowerPoint Presentation</vt:lpstr>
      <vt:lpstr>Outline</vt:lpstr>
      <vt:lpstr>Outline</vt:lpstr>
      <vt:lpstr>Artificial Neural Networks</vt:lpstr>
      <vt:lpstr>PowerPoint Presentation</vt:lpstr>
      <vt:lpstr>Watch this!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Need for Non-Linearity</vt:lpstr>
      <vt:lpstr>Neural Networks to The Rescue</vt:lpstr>
      <vt:lpstr>Representation Matters</vt:lpstr>
      <vt:lpstr>Outline</vt:lpstr>
      <vt:lpstr>Logistic Regression Revisited</vt:lpstr>
      <vt:lpstr>Build our first ANN</vt:lpstr>
      <vt:lpstr>Build our first ANN</vt:lpstr>
      <vt:lpstr>Outline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  <vt:lpstr>Exercises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355</cp:revision>
  <dcterms:created xsi:type="dcterms:W3CDTF">2018-07-15T23:20:29Z</dcterms:created>
  <dcterms:modified xsi:type="dcterms:W3CDTF">2019-11-06T17:22:52Z</dcterms:modified>
</cp:coreProperties>
</file>